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3"/>
  </p:notesMasterIdLst>
  <p:handoutMasterIdLst>
    <p:handoutMasterId r:id="rId14"/>
  </p:handoutMasterIdLst>
  <p:sldIdLst>
    <p:sldId id="258" r:id="rId2"/>
    <p:sldId id="268" r:id="rId3"/>
    <p:sldId id="264" r:id="rId4"/>
    <p:sldId id="269" r:id="rId5"/>
    <p:sldId id="270" r:id="rId6"/>
    <p:sldId id="271" r:id="rId7"/>
    <p:sldId id="272" r:id="rId8"/>
    <p:sldId id="273" r:id="rId9"/>
    <p:sldId id="274" r:id="rId10"/>
    <p:sldId id="275" r:id="rId11"/>
    <p:sldId id="267" r:id="rId12"/>
  </p:sldIdLst>
  <p:sldSz cx="9144000" cy="6858000" type="screen4x3"/>
  <p:notesSz cx="6858000" cy="9144000"/>
  <p:embeddedFontLst>
    <p:embeddedFont>
      <p:font typeface="Sassoon Infant Rg" panose="02000503030000020003" pitchFamily="50" charset="0"/>
      <p:regular r:id="rId15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MS PGothic" panose="020B0600070205080204" pitchFamily="34" charset="-128"/>
      <p:regular r:id="rId21"/>
    </p:embeddedFont>
    <p:embeddedFont>
      <p:font typeface="Tuffy" panose="020B0603060100000000" pitchFamily="34" charset="0"/>
      <p:regular r:id="rId22"/>
      <p:bold r:id="rId23"/>
      <p:italic r:id="rId24"/>
      <p:boldItalic r:id="rId25"/>
    </p:embeddedFont>
    <p:embeddedFont>
      <p:font typeface="Twinkl" pitchFamily="2" charset="0"/>
      <p:regular r:id="rId26"/>
      <p:bold r:id="rId27"/>
    </p:embeddedFont>
    <p:embeddedFont>
      <p:font typeface="Twinkl SemiBold" pitchFamily="2" charset="0"/>
      <p:bold r:id="rId28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1E5A"/>
    <a:srgbClr val="C5E5FA"/>
    <a:srgbClr val="954EBE"/>
    <a:srgbClr val="23A7F9"/>
    <a:srgbClr val="F7F7F7"/>
    <a:srgbClr val="18A0DB"/>
    <a:srgbClr val="BC0105"/>
    <a:srgbClr val="4DB1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815" autoAdjust="0"/>
    <p:restoredTop sz="96370" autoAdjust="0"/>
  </p:normalViewPr>
  <p:slideViewPr>
    <p:cSldViewPr snapToGrid="0">
      <p:cViewPr varScale="1">
        <p:scale>
          <a:sx n="113" d="100"/>
          <a:sy n="113" d="100"/>
        </p:scale>
        <p:origin x="1830" y="102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/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/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8127D8A-58FC-4BA1-8B3A-B3E44ADF251E}" type="datetimeFigureOut">
              <a:rPr lang="en-GB"/>
              <a:pPr>
                <a:defRPr/>
              </a:pPr>
              <a:t>15/09/2020</a:t>
            </a:fld>
            <a:endParaRPr lang="en-GB"/>
          </a:p>
        </p:txBody>
      </p:sp>
      <p:sp>
        <p:nvSpPr>
          <p:cNvPr id="4" name="Footer Placeholder 3">
            <a:extLst/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/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1608804-1B8A-4205-9F84-89E154859F0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8872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/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/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329437-B8D3-49EE-80E9-116917AD8D42}" type="datetimeFigureOut">
              <a:rPr lang="en-GB"/>
              <a:pPr>
                <a:defRPr/>
              </a:pPr>
              <a:t>15/09/2020</a:t>
            </a:fld>
            <a:endParaRPr lang="en-GB"/>
          </a:p>
        </p:txBody>
      </p:sp>
      <p:sp>
        <p:nvSpPr>
          <p:cNvPr id="4" name="Slide Image Placeholder 3">
            <a:extLst/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/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/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F51FDA0-FBA4-4525-AD4E-99B63D330AB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09976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en-US">
              <a:latin typeface="Tuffy" panose="020B0603060100000000" pitchFamily="34" charset="0"/>
              <a:ea typeface="Tuffy" panose="020B0603060100000000" pitchFamily="34" charset="0"/>
              <a:cs typeface="Tuffy" panose="020B0603060100000000" pitchFamily="34" charset="0"/>
            </a:endParaRPr>
          </a:p>
        </p:txBody>
      </p:sp>
      <p:sp>
        <p:nvSpPr>
          <p:cNvPr id="4" name="Slide Number Placeholder 3">
            <a:extLst/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8A59BFC-5C14-4B51-8A90-5F5B46D7F9A8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2044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/t-c-7805-anti-bullying-ks1-assembly-powerpoint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resource/t-c-7805-anti-bullying-ks1-assembly-powerpoint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hlinkClick r:id="rId4"/>
          </p:cNvPr>
          <p:cNvSpPr/>
          <p:nvPr userDrawn="1"/>
        </p:nvSpPr>
        <p:spPr>
          <a:xfrm>
            <a:off x="3668110" y="5349765"/>
            <a:ext cx="1755227" cy="1077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6900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/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2820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/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9909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/>
          </p:cNvPr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3">
            <a:extLst/>
          </p:cNvPr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>
            <a:extLst/>
          </p:cNvPr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>
            <a:extLst/>
          </p:cNvPr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>
            <a:extLst/>
          </p:cNvPr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161869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hlinkClick r:id="rId4"/>
          </p:cNvPr>
          <p:cNvSpPr/>
          <p:nvPr userDrawn="1"/>
        </p:nvSpPr>
        <p:spPr>
          <a:xfrm>
            <a:off x="3689131" y="2858813"/>
            <a:ext cx="1755227" cy="10774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4224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6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US" altLang="en-US">
                <a:latin typeface="Twinkl" pitchFamily="2" charset="0"/>
              </a:rPr>
              <a:t>True or False?</a:t>
            </a:r>
            <a:endParaRPr lang="en-GB" altLang="en-US"/>
          </a:p>
        </p:txBody>
      </p:sp>
      <p:sp>
        <p:nvSpPr>
          <p:cNvPr id="19459" name="Content Placeholder 2"/>
          <p:cNvSpPr txBox="1">
            <a:spLocks/>
          </p:cNvSpPr>
          <p:nvPr/>
        </p:nvSpPr>
        <p:spPr bwMode="auto">
          <a:xfrm>
            <a:off x="788988" y="2803525"/>
            <a:ext cx="5973762" cy="520700"/>
          </a:xfrm>
          <a:prstGeom prst="rect">
            <a:avLst/>
          </a:prstGeom>
          <a:noFill/>
          <a:ln w="19050">
            <a:solidFill>
              <a:srgbClr val="DE1E5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>
                <a:ea typeface="MS PGothic" panose="020B0600070205080204" pitchFamily="34" charset="-128"/>
              </a:rPr>
              <a:t>If you are a bully, you will always be a bully.</a:t>
            </a:r>
          </a:p>
        </p:txBody>
      </p:sp>
      <p:sp>
        <p:nvSpPr>
          <p:cNvPr id="19460" name="Content Placeholder 2"/>
          <p:cNvSpPr txBox="1">
            <a:spLocks/>
          </p:cNvSpPr>
          <p:nvPr/>
        </p:nvSpPr>
        <p:spPr bwMode="auto">
          <a:xfrm>
            <a:off x="788988" y="1803400"/>
            <a:ext cx="5973762" cy="520700"/>
          </a:xfrm>
          <a:prstGeom prst="rect">
            <a:avLst/>
          </a:prstGeom>
          <a:noFill/>
          <a:ln w="19050">
            <a:solidFill>
              <a:srgbClr val="DE1E5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dirty="0">
                <a:solidFill>
                  <a:schemeClr val="tx1"/>
                </a:solidFill>
                <a:ea typeface="MS PGothic" panose="020B0600070205080204" pitchFamily="34" charset="-128"/>
              </a:rPr>
              <a:t>You can tell somebody is a bully just by looking at them.</a:t>
            </a:r>
          </a:p>
        </p:txBody>
      </p:sp>
      <p:sp>
        <p:nvSpPr>
          <p:cNvPr id="19461" name="Content Placeholder 2"/>
          <p:cNvSpPr txBox="1">
            <a:spLocks/>
          </p:cNvSpPr>
          <p:nvPr/>
        </p:nvSpPr>
        <p:spPr bwMode="auto">
          <a:xfrm>
            <a:off x="788988" y="3930650"/>
            <a:ext cx="5973762" cy="519113"/>
          </a:xfrm>
          <a:prstGeom prst="rect">
            <a:avLst/>
          </a:prstGeom>
          <a:noFill/>
          <a:ln w="19050">
            <a:solidFill>
              <a:srgbClr val="DE1E5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>
                <a:solidFill>
                  <a:schemeClr val="tx1"/>
                </a:solidFill>
                <a:ea typeface="MS PGothic" panose="020B0600070205080204" pitchFamily="34" charset="-128"/>
              </a:rPr>
              <a:t>Bullies make people feel upset.</a:t>
            </a:r>
          </a:p>
        </p:txBody>
      </p:sp>
      <p:sp>
        <p:nvSpPr>
          <p:cNvPr id="19462" name="Content Placeholder 2"/>
          <p:cNvSpPr txBox="1">
            <a:spLocks/>
          </p:cNvSpPr>
          <p:nvPr/>
        </p:nvSpPr>
        <p:spPr bwMode="auto">
          <a:xfrm>
            <a:off x="788988" y="5056188"/>
            <a:ext cx="5973762" cy="520700"/>
          </a:xfrm>
          <a:prstGeom prst="rect">
            <a:avLst/>
          </a:prstGeom>
          <a:noFill/>
          <a:ln w="19050">
            <a:solidFill>
              <a:srgbClr val="DE1E5A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9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>
                <a:solidFill>
                  <a:schemeClr val="tx1"/>
                </a:solidFill>
                <a:ea typeface="MS PGothic" panose="020B0600070205080204" pitchFamily="34" charset="-128"/>
              </a:rPr>
              <a:t>Nobody should be bullied because they are different. </a:t>
            </a:r>
          </a:p>
        </p:txBody>
      </p:sp>
      <p:sp>
        <p:nvSpPr>
          <p:cNvPr id="7" name="1"/>
          <p:cNvSpPr txBox="1">
            <a:spLocks noChangeArrowheads="1"/>
          </p:cNvSpPr>
          <p:nvPr/>
        </p:nvSpPr>
        <p:spPr bwMode="auto">
          <a:xfrm>
            <a:off x="6883400" y="1803400"/>
            <a:ext cx="1608138" cy="554038"/>
          </a:xfrm>
          <a:prstGeom prst="rect">
            <a:avLst/>
          </a:prstGeom>
          <a:solidFill>
            <a:srgbClr val="DE1E5A"/>
          </a:solidFill>
          <a:ln w="19050">
            <a:solidFill>
              <a:srgbClr val="DE1E5A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4" name="1 x"/>
          <p:cNvSpPr txBox="1">
            <a:spLocks noChangeArrowheads="1"/>
          </p:cNvSpPr>
          <p:nvPr/>
        </p:nvSpPr>
        <p:spPr bwMode="auto">
          <a:xfrm>
            <a:off x="6873875" y="1800225"/>
            <a:ext cx="1606550" cy="554038"/>
          </a:xfrm>
          <a:prstGeom prst="rect">
            <a:avLst/>
          </a:prstGeom>
          <a:solidFill>
            <a:srgbClr val="DE1E5A"/>
          </a:solidFill>
          <a:ln w="19050">
            <a:solidFill>
              <a:srgbClr val="DE1E5A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chemeClr val="bg1"/>
                </a:solidFill>
              </a:rPr>
              <a:t>false</a:t>
            </a:r>
          </a:p>
        </p:txBody>
      </p:sp>
      <p:sp>
        <p:nvSpPr>
          <p:cNvPr id="17" name="2"/>
          <p:cNvSpPr txBox="1">
            <a:spLocks noChangeArrowheads="1"/>
          </p:cNvSpPr>
          <p:nvPr/>
        </p:nvSpPr>
        <p:spPr bwMode="auto">
          <a:xfrm>
            <a:off x="6883400" y="2797175"/>
            <a:ext cx="1608138" cy="554038"/>
          </a:xfrm>
          <a:prstGeom prst="rect">
            <a:avLst/>
          </a:prstGeom>
          <a:solidFill>
            <a:srgbClr val="DE1E5A"/>
          </a:solidFill>
          <a:ln w="19050">
            <a:solidFill>
              <a:srgbClr val="DE1E5A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8" name="2x"/>
          <p:cNvSpPr txBox="1">
            <a:spLocks noChangeArrowheads="1"/>
          </p:cNvSpPr>
          <p:nvPr/>
        </p:nvSpPr>
        <p:spPr bwMode="auto">
          <a:xfrm>
            <a:off x="6890501" y="2806643"/>
            <a:ext cx="1606550" cy="554038"/>
          </a:xfrm>
          <a:prstGeom prst="rect">
            <a:avLst/>
          </a:prstGeom>
          <a:solidFill>
            <a:srgbClr val="DE1E5A"/>
          </a:solidFill>
          <a:ln w="19050">
            <a:solidFill>
              <a:srgbClr val="DE1E5A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chemeClr val="bg1"/>
                </a:solidFill>
              </a:rPr>
              <a:t>false</a:t>
            </a:r>
          </a:p>
        </p:txBody>
      </p:sp>
      <p:sp>
        <p:nvSpPr>
          <p:cNvPr id="19" name="2"/>
          <p:cNvSpPr txBox="1">
            <a:spLocks noChangeArrowheads="1"/>
          </p:cNvSpPr>
          <p:nvPr/>
        </p:nvSpPr>
        <p:spPr bwMode="auto">
          <a:xfrm>
            <a:off x="6883400" y="3897313"/>
            <a:ext cx="1608138" cy="552450"/>
          </a:xfrm>
          <a:prstGeom prst="rect">
            <a:avLst/>
          </a:prstGeom>
          <a:solidFill>
            <a:srgbClr val="DE1E5A"/>
          </a:solidFill>
          <a:ln w="19050">
            <a:solidFill>
              <a:srgbClr val="DE1E5A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0" name="2x"/>
          <p:cNvSpPr txBox="1">
            <a:spLocks noChangeArrowheads="1"/>
          </p:cNvSpPr>
          <p:nvPr/>
        </p:nvSpPr>
        <p:spPr bwMode="auto">
          <a:xfrm>
            <a:off x="6873875" y="3884613"/>
            <a:ext cx="1606550" cy="554037"/>
          </a:xfrm>
          <a:prstGeom prst="rect">
            <a:avLst/>
          </a:prstGeom>
          <a:solidFill>
            <a:srgbClr val="DE1E5A"/>
          </a:solidFill>
          <a:ln w="19050">
            <a:solidFill>
              <a:srgbClr val="DE1E5A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chemeClr val="bg1"/>
                </a:solidFill>
              </a:rPr>
              <a:t>true</a:t>
            </a:r>
          </a:p>
        </p:txBody>
      </p:sp>
      <p:sp>
        <p:nvSpPr>
          <p:cNvPr id="21" name="2"/>
          <p:cNvSpPr txBox="1">
            <a:spLocks noChangeArrowheads="1"/>
          </p:cNvSpPr>
          <p:nvPr/>
        </p:nvSpPr>
        <p:spPr bwMode="auto">
          <a:xfrm>
            <a:off x="6883400" y="5056188"/>
            <a:ext cx="1608138" cy="554037"/>
          </a:xfrm>
          <a:prstGeom prst="rect">
            <a:avLst/>
          </a:prstGeom>
          <a:solidFill>
            <a:srgbClr val="DE1E5A"/>
          </a:solidFill>
          <a:ln w="19050">
            <a:solidFill>
              <a:srgbClr val="DE1E5A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22" name="2x"/>
          <p:cNvSpPr txBox="1">
            <a:spLocks noChangeArrowheads="1"/>
          </p:cNvSpPr>
          <p:nvPr/>
        </p:nvSpPr>
        <p:spPr bwMode="auto">
          <a:xfrm>
            <a:off x="6873875" y="5045075"/>
            <a:ext cx="1606550" cy="552450"/>
          </a:xfrm>
          <a:prstGeom prst="rect">
            <a:avLst/>
          </a:prstGeom>
          <a:solidFill>
            <a:srgbClr val="DE1E5A"/>
          </a:solidFill>
          <a:ln w="19050">
            <a:solidFill>
              <a:srgbClr val="DE1E5A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sz="2000" b="1">
                <a:solidFill>
                  <a:schemeClr val="bg1"/>
                </a:solidFill>
              </a:rPr>
              <a:t>true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0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8" grpId="0" animBg="1"/>
      <p:bldP spid="20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ounded Rectangle 23">
            <a:extLst/>
          </p:cNvPr>
          <p:cNvSpPr/>
          <p:nvPr/>
        </p:nvSpPr>
        <p:spPr bwMode="auto">
          <a:xfrm>
            <a:off x="503238" y="512763"/>
            <a:ext cx="8137525" cy="4483100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697825" y="752744"/>
            <a:ext cx="7679184" cy="2476870"/>
          </a:xfrm>
          <a:prstGeom prst="roundRect">
            <a:avLst>
              <a:gd name="adj" fmla="val 394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Google Shape;55;p2"/>
          <p:cNvSpPr txBox="1"/>
          <p:nvPr/>
        </p:nvSpPr>
        <p:spPr>
          <a:xfrm>
            <a:off x="948650" y="1026117"/>
            <a:ext cx="7886700" cy="53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chemeClr val="dk1"/>
                </a:solidFill>
                <a:latin typeface="Twinkl" pitchFamily="2" charset="0"/>
                <a:sym typeface="Arial"/>
              </a:rPr>
              <a:t>Aims</a:t>
            </a:r>
            <a:endParaRPr dirty="0">
              <a:latin typeface="Twinkl" pitchFamily="2" charset="0"/>
            </a:endParaRPr>
          </a:p>
        </p:txBody>
      </p:sp>
      <p:sp>
        <p:nvSpPr>
          <p:cNvPr id="8" name="Google Shape;56;p2"/>
          <p:cNvSpPr txBox="1">
            <a:spLocks/>
          </p:cNvSpPr>
          <p:nvPr/>
        </p:nvSpPr>
        <p:spPr>
          <a:xfrm>
            <a:off x="755650" y="1418230"/>
            <a:ext cx="7621359" cy="15216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  <a:defRPr sz="1665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600"/>
              <a:buFont typeface="Arial"/>
              <a:buChar char="•"/>
              <a:defRPr sz="148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28600" indent="-228600">
              <a:spcBef>
                <a:spcPts val="0"/>
              </a:spcBef>
            </a:pPr>
            <a:r>
              <a:rPr lang="en-GB" sz="1800" dirty="0">
                <a:latin typeface="Twinkl" pitchFamily="2" charset="0"/>
              </a:rPr>
              <a:t>To understand what bullying is and why it happens.</a:t>
            </a:r>
          </a:p>
          <a:p>
            <a:pPr marL="228600" indent="-228600">
              <a:spcBef>
                <a:spcPts val="0"/>
              </a:spcBef>
            </a:pPr>
            <a:r>
              <a:rPr lang="en-GB" sz="1800" dirty="0">
                <a:latin typeface="Twinkl" pitchFamily="2" charset="0"/>
              </a:rPr>
              <a:t>To understand the purpose of Anti-Bullying Week and the theme for 2020.</a:t>
            </a:r>
          </a:p>
          <a:p>
            <a:pPr marL="228600" indent="-228600">
              <a:spcBef>
                <a:spcPts val="0"/>
              </a:spcBef>
            </a:pPr>
            <a:r>
              <a:rPr lang="en-GB" sz="1800" dirty="0">
                <a:latin typeface="Twinkl" pitchFamily="2" charset="0"/>
              </a:rPr>
              <a:t>To think of ways that we can all try to stop bullying.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600">
                <a:latin typeface="Twinkl" pitchFamily="2" charset="0"/>
              </a:rPr>
              <a:t>What Do You Know about Bullying?</a:t>
            </a:r>
            <a:endParaRPr lang="en-GB" altLang="en-US" sz="36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2" t="13592" r="13712" b="4393"/>
          <a:stretch/>
        </p:blipFill>
        <p:spPr bwMode="auto">
          <a:xfrm>
            <a:off x="1068099" y="2682010"/>
            <a:ext cx="4450734" cy="336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18833" y="1365272"/>
            <a:ext cx="2362200" cy="1751013"/>
            <a:chOff x="5893210" y="1473200"/>
            <a:chExt cx="2362694" cy="1750773"/>
          </a:xfrm>
        </p:grpSpPr>
        <p:pic>
          <p:nvPicPr>
            <p:cNvPr id="1127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3210" y="1473200"/>
              <a:ext cx="2362694" cy="17507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5" name="Rectangle 4"/>
            <p:cNvSpPr>
              <a:spLocks noChangeArrowheads="1"/>
            </p:cNvSpPr>
            <p:nvPr/>
          </p:nvSpPr>
          <p:spPr bwMode="auto">
            <a:xfrm>
              <a:off x="6360182" y="1863417"/>
              <a:ext cx="1648883" cy="699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72000" rIns="0" bIns="7200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Sassoon Infant Rg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Sassoon Infant Rg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Have you ever been bullied?</a:t>
              </a: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068099" y="1863470"/>
            <a:ext cx="3022600" cy="1211263"/>
            <a:chOff x="651934" y="1266458"/>
            <a:chExt cx="3022599" cy="1211382"/>
          </a:xfrm>
        </p:grpSpPr>
        <p:pic>
          <p:nvPicPr>
            <p:cNvPr id="11272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934" y="1266458"/>
              <a:ext cx="3022599" cy="1211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3" name="Rectangle 5"/>
            <p:cNvSpPr>
              <a:spLocks/>
            </p:cNvSpPr>
            <p:nvPr/>
          </p:nvSpPr>
          <p:spPr bwMode="auto">
            <a:xfrm>
              <a:off x="898524" y="1461266"/>
              <a:ext cx="2529417" cy="772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108000" tIns="108000" rIns="108000" bIns="108000" anchor="ctr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Sassoon Infant Rg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Sassoon Infant Rg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Do you know anybody who has been bullied?</a:t>
              </a:r>
            </a:p>
          </p:txBody>
        </p:sp>
      </p:grpSp>
      <p:sp>
        <p:nvSpPr>
          <p:cNvPr id="10" name="last sentence">
            <a:extLst/>
          </p:cNvPr>
          <p:cNvSpPr/>
          <p:nvPr/>
        </p:nvSpPr>
        <p:spPr>
          <a:xfrm>
            <a:off x="5944899" y="3251200"/>
            <a:ext cx="2598737" cy="306172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Bullying is hurting someone on purpose, over and over again. </a:t>
            </a:r>
          </a:p>
          <a:p>
            <a:pPr algn="ctr">
              <a:defRPr/>
            </a:pPr>
            <a:endParaRPr lang="en-GB" dirty="0"/>
          </a:p>
          <a:p>
            <a:pPr algn="ctr">
              <a:defRPr/>
            </a:pPr>
            <a:r>
              <a:rPr lang="en-GB" dirty="0"/>
              <a:t>It can happen face to face with actions or with words, or it can happen online through a phone, tablet or computer.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4"/>
          <a:stretch/>
        </p:blipFill>
        <p:spPr>
          <a:xfrm>
            <a:off x="685800" y="2258477"/>
            <a:ext cx="7762875" cy="4005288"/>
          </a:xfrm>
          <a:prstGeom prst="rect">
            <a:avLst/>
          </a:prstGeom>
        </p:spPr>
      </p:pic>
      <p:sp>
        <p:nvSpPr>
          <p:cNvPr id="12290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>
                <a:latin typeface="Twinkl" pitchFamily="2" charset="0"/>
              </a:rPr>
              <a:t>What Is Bullying?</a:t>
            </a:r>
            <a:endParaRPr lang="en-GB" altLang="en-US"/>
          </a:p>
        </p:txBody>
      </p:sp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685800" y="1328738"/>
            <a:ext cx="7762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Can you spot any behaviour in this picture that might show bullying?</a:t>
            </a:r>
          </a:p>
        </p:txBody>
      </p:sp>
      <p:sp>
        <p:nvSpPr>
          <p:cNvPr id="5" name="hotspot sentence"/>
          <p:cNvSpPr>
            <a:spLocks noChangeArrowheads="1"/>
          </p:cNvSpPr>
          <p:nvPr/>
        </p:nvSpPr>
        <p:spPr bwMode="auto">
          <a:xfrm>
            <a:off x="685800" y="1698625"/>
            <a:ext cx="2376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Click on the hotspots.</a:t>
            </a:r>
          </a:p>
        </p:txBody>
      </p:sp>
      <p:sp>
        <p:nvSpPr>
          <p:cNvPr id="7" name="spot 1">
            <a:extLst/>
          </p:cNvPr>
          <p:cNvSpPr/>
          <p:nvPr/>
        </p:nvSpPr>
        <p:spPr>
          <a:xfrm>
            <a:off x="2378075" y="5573713"/>
            <a:ext cx="314325" cy="314325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1</a:t>
            </a:r>
          </a:p>
        </p:txBody>
      </p:sp>
      <p:sp>
        <p:nvSpPr>
          <p:cNvPr id="8" name="Rectangle 1">
            <a:extLst/>
          </p:cNvPr>
          <p:cNvSpPr/>
          <p:nvPr/>
        </p:nvSpPr>
        <p:spPr>
          <a:xfrm>
            <a:off x="2761457" y="3569879"/>
            <a:ext cx="2234603" cy="2046433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</a:rPr>
              <a:t>Bullying can be saying unkind things about how somebody looks, what they are wearing or what they are doing.</a:t>
            </a:r>
          </a:p>
        </p:txBody>
      </p:sp>
      <p:sp>
        <p:nvSpPr>
          <p:cNvPr id="9" name="spot 1 x">
            <a:extLst/>
          </p:cNvPr>
          <p:cNvSpPr/>
          <p:nvPr/>
        </p:nvSpPr>
        <p:spPr>
          <a:xfrm>
            <a:off x="2371725" y="5573713"/>
            <a:ext cx="314325" cy="314325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X</a:t>
            </a:r>
          </a:p>
        </p:txBody>
      </p:sp>
      <p:sp>
        <p:nvSpPr>
          <p:cNvPr id="10" name="spot 2">
            <a:extLst/>
          </p:cNvPr>
          <p:cNvSpPr/>
          <p:nvPr/>
        </p:nvSpPr>
        <p:spPr>
          <a:xfrm>
            <a:off x="1987750" y="3268975"/>
            <a:ext cx="312738" cy="314325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2</a:t>
            </a:r>
          </a:p>
        </p:txBody>
      </p:sp>
      <p:sp>
        <p:nvSpPr>
          <p:cNvPr id="11" name="Rectangle 2">
            <a:extLst/>
          </p:cNvPr>
          <p:cNvSpPr/>
          <p:nvPr/>
        </p:nvSpPr>
        <p:spPr>
          <a:xfrm>
            <a:off x="787400" y="2367349"/>
            <a:ext cx="3155950" cy="7810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</a:rPr>
              <a:t>Bullying can be shouting at or teasing another person.</a:t>
            </a:r>
          </a:p>
        </p:txBody>
      </p:sp>
      <p:sp>
        <p:nvSpPr>
          <p:cNvPr id="12" name="spot 2 x">
            <a:extLst/>
          </p:cNvPr>
          <p:cNvSpPr/>
          <p:nvPr/>
        </p:nvSpPr>
        <p:spPr>
          <a:xfrm>
            <a:off x="1981400" y="3268975"/>
            <a:ext cx="314325" cy="314325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X</a:t>
            </a:r>
          </a:p>
        </p:txBody>
      </p:sp>
      <p:sp>
        <p:nvSpPr>
          <p:cNvPr id="13" name="spot 3">
            <a:extLst/>
          </p:cNvPr>
          <p:cNvSpPr/>
          <p:nvPr/>
        </p:nvSpPr>
        <p:spPr>
          <a:xfrm>
            <a:off x="5351463" y="3302000"/>
            <a:ext cx="312737" cy="314325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3</a:t>
            </a:r>
          </a:p>
        </p:txBody>
      </p:sp>
      <p:sp>
        <p:nvSpPr>
          <p:cNvPr id="14" name="Rectangle 3">
            <a:extLst/>
          </p:cNvPr>
          <p:cNvSpPr/>
          <p:nvPr/>
        </p:nvSpPr>
        <p:spPr>
          <a:xfrm>
            <a:off x="3999028" y="2199103"/>
            <a:ext cx="3954125" cy="892157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</a:rPr>
              <a:t>Bullying can be saying unkind things to somebody or whispering unkind things about somebody else.</a:t>
            </a:r>
          </a:p>
        </p:txBody>
      </p:sp>
      <p:sp>
        <p:nvSpPr>
          <p:cNvPr id="15" name="spot 3 x">
            <a:extLst/>
          </p:cNvPr>
          <p:cNvSpPr/>
          <p:nvPr/>
        </p:nvSpPr>
        <p:spPr>
          <a:xfrm>
            <a:off x="5356225" y="3302000"/>
            <a:ext cx="314325" cy="314325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X</a:t>
            </a:r>
          </a:p>
        </p:txBody>
      </p:sp>
      <p:sp>
        <p:nvSpPr>
          <p:cNvPr id="16" name="spot 4">
            <a:extLst/>
          </p:cNvPr>
          <p:cNvSpPr/>
          <p:nvPr/>
        </p:nvSpPr>
        <p:spPr>
          <a:xfrm>
            <a:off x="5100637" y="5616312"/>
            <a:ext cx="314325" cy="312738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4</a:t>
            </a:r>
          </a:p>
        </p:txBody>
      </p:sp>
      <p:sp>
        <p:nvSpPr>
          <p:cNvPr id="17" name="Rectangle 4">
            <a:extLst/>
          </p:cNvPr>
          <p:cNvSpPr/>
          <p:nvPr/>
        </p:nvSpPr>
        <p:spPr>
          <a:xfrm>
            <a:off x="5759251" y="5337543"/>
            <a:ext cx="2643388" cy="839201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</a:rPr>
              <a:t>Bullying can be saying somebody can’t join in.</a:t>
            </a:r>
          </a:p>
        </p:txBody>
      </p:sp>
      <p:sp>
        <p:nvSpPr>
          <p:cNvPr id="18" name="spot 4 x">
            <a:extLst/>
          </p:cNvPr>
          <p:cNvSpPr/>
          <p:nvPr/>
        </p:nvSpPr>
        <p:spPr>
          <a:xfrm>
            <a:off x="5084762" y="5616312"/>
            <a:ext cx="314325" cy="312738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X</a:t>
            </a:r>
          </a:p>
        </p:txBody>
      </p:sp>
      <p:sp>
        <p:nvSpPr>
          <p:cNvPr id="19" name="spot 5">
            <a:extLst/>
          </p:cNvPr>
          <p:cNvSpPr/>
          <p:nvPr/>
        </p:nvSpPr>
        <p:spPr>
          <a:xfrm>
            <a:off x="7016181" y="3793976"/>
            <a:ext cx="312737" cy="314325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5</a:t>
            </a:r>
          </a:p>
        </p:txBody>
      </p:sp>
      <p:sp>
        <p:nvSpPr>
          <p:cNvPr id="20" name="Rectangle 5">
            <a:extLst/>
          </p:cNvPr>
          <p:cNvSpPr/>
          <p:nvPr/>
        </p:nvSpPr>
        <p:spPr>
          <a:xfrm>
            <a:off x="5759251" y="2767359"/>
            <a:ext cx="2600722" cy="93917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dirty="0">
                <a:solidFill>
                  <a:schemeClr val="tx1"/>
                </a:solidFill>
              </a:rPr>
              <a:t>Bullying can be saying unkind things about someone’s body.</a:t>
            </a:r>
          </a:p>
        </p:txBody>
      </p:sp>
      <p:sp>
        <p:nvSpPr>
          <p:cNvPr id="21" name="spot 5  x">
            <a:extLst/>
          </p:cNvPr>
          <p:cNvSpPr/>
          <p:nvPr/>
        </p:nvSpPr>
        <p:spPr>
          <a:xfrm>
            <a:off x="7016181" y="3808263"/>
            <a:ext cx="312737" cy="312738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X</a:t>
            </a:r>
          </a:p>
        </p:txBody>
      </p:sp>
      <p:sp>
        <p:nvSpPr>
          <p:cNvPr id="22" name="last sentence">
            <a:extLst/>
          </p:cNvPr>
          <p:cNvSpPr/>
          <p:nvPr/>
        </p:nvSpPr>
        <p:spPr>
          <a:xfrm>
            <a:off x="685800" y="1338546"/>
            <a:ext cx="7762875" cy="77311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Remember, bullying is hurting someone on purpose, over and over again.         It is not when an unkind thing happens only once.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 nodeType="clickPar">
                      <p:stCondLst>
                        <p:cond delay="0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 nodeType="clickPar">
                      <p:stCondLst>
                        <p:cond delay="0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 nodeType="clickPar">
                      <p:stCondLst>
                        <p:cond delay="0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 nodeType="clickPar">
                      <p:stCondLst>
                        <p:cond delay="0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5" grpId="0" animBg="1"/>
      <p:bldP spid="15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>
                <a:latin typeface="Twinkl" pitchFamily="2" charset="0"/>
              </a:rPr>
              <a:t>Why Does Bullying Happen?</a:t>
            </a:r>
            <a:endParaRPr lang="en-GB" altLang="en-US"/>
          </a:p>
        </p:txBody>
      </p:sp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781050" y="1362075"/>
            <a:ext cx="7572375" cy="508000"/>
          </a:xfrm>
          <a:prstGeom prst="rect">
            <a:avLst/>
          </a:prstGeom>
          <a:solidFill>
            <a:schemeClr val="bg1"/>
          </a:solidFill>
          <a:ln w="19050">
            <a:solidFill>
              <a:srgbClr val="DE1E5A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Bullying sometimes happens because we are all different. </a:t>
            </a:r>
          </a:p>
        </p:txBody>
      </p:sp>
      <p:sp>
        <p:nvSpPr>
          <p:cNvPr id="4" name="1">
            <a:extLst/>
          </p:cNvPr>
          <p:cNvSpPr/>
          <p:nvPr/>
        </p:nvSpPr>
        <p:spPr>
          <a:xfrm>
            <a:off x="781050" y="1958975"/>
            <a:ext cx="887413" cy="887413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400" b="1" dirty="0"/>
              <a:t>?</a:t>
            </a:r>
          </a:p>
        </p:txBody>
      </p:sp>
      <p:sp>
        <p:nvSpPr>
          <p:cNvPr id="13317" name="different">
            <a:hlinkClick r:id="rId2" action="ppaction://hlinksldjump"/>
          </p:cNvPr>
          <p:cNvSpPr>
            <a:spLocks noChangeArrowheads="1"/>
          </p:cNvSpPr>
          <p:nvPr/>
        </p:nvSpPr>
        <p:spPr bwMode="auto">
          <a:xfrm>
            <a:off x="6456363" y="1452563"/>
            <a:ext cx="1233487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b="1">
                <a:solidFill>
                  <a:srgbClr val="DE1E5A"/>
                </a:solidFill>
              </a:rPr>
              <a:t>different.</a:t>
            </a:r>
            <a:r>
              <a:rPr lang="en-GB" altLang="en-US">
                <a:solidFill>
                  <a:srgbClr val="DE1E5A"/>
                </a:solidFill>
              </a:rPr>
              <a:t> </a:t>
            </a:r>
          </a:p>
        </p:txBody>
      </p:sp>
      <p:sp>
        <p:nvSpPr>
          <p:cNvPr id="6" name="1"/>
          <p:cNvSpPr>
            <a:spLocks noChangeArrowheads="1"/>
          </p:cNvSpPr>
          <p:nvPr/>
        </p:nvSpPr>
        <p:spPr bwMode="auto">
          <a:xfrm>
            <a:off x="1768475" y="2217738"/>
            <a:ext cx="5226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Bullies might be jealous of someone else’s talents.</a:t>
            </a:r>
          </a:p>
        </p:txBody>
      </p:sp>
      <p:sp>
        <p:nvSpPr>
          <p:cNvPr id="7" name="2">
            <a:extLst/>
          </p:cNvPr>
          <p:cNvSpPr/>
          <p:nvPr/>
        </p:nvSpPr>
        <p:spPr>
          <a:xfrm>
            <a:off x="781050" y="2940050"/>
            <a:ext cx="887413" cy="887413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400" b="1" dirty="0"/>
              <a:t>?</a:t>
            </a:r>
          </a:p>
        </p:txBody>
      </p:sp>
      <p:sp>
        <p:nvSpPr>
          <p:cNvPr id="8" name="2"/>
          <p:cNvSpPr>
            <a:spLocks noChangeArrowheads="1"/>
          </p:cNvSpPr>
          <p:nvPr/>
        </p:nvSpPr>
        <p:spPr bwMode="auto">
          <a:xfrm>
            <a:off x="1768475" y="3198813"/>
            <a:ext cx="47196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Bullies might be jealous of other friendships.</a:t>
            </a:r>
          </a:p>
        </p:txBody>
      </p:sp>
      <p:sp>
        <p:nvSpPr>
          <p:cNvPr id="9" name="3">
            <a:extLst/>
          </p:cNvPr>
          <p:cNvSpPr/>
          <p:nvPr/>
        </p:nvSpPr>
        <p:spPr>
          <a:xfrm>
            <a:off x="781050" y="3921125"/>
            <a:ext cx="887413" cy="887413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400" b="1" dirty="0"/>
              <a:t>?</a:t>
            </a:r>
          </a:p>
        </p:txBody>
      </p:sp>
      <p:sp>
        <p:nvSpPr>
          <p:cNvPr id="10" name="3"/>
          <p:cNvSpPr>
            <a:spLocks noChangeArrowheads="1"/>
          </p:cNvSpPr>
          <p:nvPr/>
        </p:nvSpPr>
        <p:spPr bwMode="auto">
          <a:xfrm>
            <a:off x="1768475" y="5068583"/>
            <a:ext cx="61864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Bullies might have been bullied or might not understand what bullying is.</a:t>
            </a:r>
          </a:p>
        </p:txBody>
      </p:sp>
      <p:sp>
        <p:nvSpPr>
          <p:cNvPr id="11" name="4">
            <a:extLst/>
          </p:cNvPr>
          <p:cNvSpPr/>
          <p:nvPr/>
        </p:nvSpPr>
        <p:spPr>
          <a:xfrm>
            <a:off x="781050" y="4902200"/>
            <a:ext cx="887413" cy="887413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400" b="1" dirty="0"/>
              <a:t>?</a:t>
            </a:r>
          </a:p>
        </p:txBody>
      </p:sp>
      <p:sp>
        <p:nvSpPr>
          <p:cNvPr id="12" name="4"/>
          <p:cNvSpPr>
            <a:spLocks noChangeArrowheads="1"/>
          </p:cNvSpPr>
          <p:nvPr/>
        </p:nvSpPr>
        <p:spPr bwMode="auto">
          <a:xfrm>
            <a:off x="1768475" y="4199810"/>
            <a:ext cx="6705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Bullies might feel angry or bad about themselves.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 nodeType="clickPar">
                      <p:stCondLst>
                        <p:cond delay="0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>
                <a:latin typeface="Twinkl" pitchFamily="2" charset="0"/>
              </a:rPr>
              <a:t>We Are All Different</a:t>
            </a:r>
            <a:endParaRPr lang="en-GB" altLang="en-US"/>
          </a:p>
        </p:txBody>
      </p:sp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992188" y="1289050"/>
            <a:ext cx="7150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We are different for lots of different reasons.</a:t>
            </a:r>
          </a:p>
        </p:txBody>
      </p:sp>
      <p:sp>
        <p:nvSpPr>
          <p:cNvPr id="4" name="Oval 3">
            <a:extLst/>
          </p:cNvPr>
          <p:cNvSpPr/>
          <p:nvPr/>
        </p:nvSpPr>
        <p:spPr>
          <a:xfrm>
            <a:off x="663575" y="1711325"/>
            <a:ext cx="1195388" cy="1196975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dirty="0"/>
              <a:t>height</a:t>
            </a:r>
          </a:p>
        </p:txBody>
      </p:sp>
      <p:sp>
        <p:nvSpPr>
          <p:cNvPr id="5" name="Oval 4">
            <a:extLst/>
          </p:cNvPr>
          <p:cNvSpPr/>
          <p:nvPr/>
        </p:nvSpPr>
        <p:spPr>
          <a:xfrm>
            <a:off x="1790811" y="3221038"/>
            <a:ext cx="1246626" cy="124662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body shape</a:t>
            </a:r>
          </a:p>
        </p:txBody>
      </p:sp>
      <p:sp>
        <p:nvSpPr>
          <p:cNvPr id="7" name="hair">
            <a:extLst/>
          </p:cNvPr>
          <p:cNvSpPr/>
          <p:nvPr/>
        </p:nvSpPr>
        <p:spPr>
          <a:xfrm>
            <a:off x="828485" y="4791868"/>
            <a:ext cx="1196975" cy="11969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hair colour</a:t>
            </a:r>
          </a:p>
        </p:txBody>
      </p:sp>
      <p:sp>
        <p:nvSpPr>
          <p:cNvPr id="9" name="Oval 8">
            <a:extLst/>
          </p:cNvPr>
          <p:cNvSpPr/>
          <p:nvPr/>
        </p:nvSpPr>
        <p:spPr>
          <a:xfrm>
            <a:off x="2737668" y="1685131"/>
            <a:ext cx="1196975" cy="1195387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eye colour</a:t>
            </a:r>
          </a:p>
        </p:txBody>
      </p:sp>
      <p:sp>
        <p:nvSpPr>
          <p:cNvPr id="11" name="Oval 10">
            <a:extLst/>
          </p:cNvPr>
          <p:cNvSpPr/>
          <p:nvPr/>
        </p:nvSpPr>
        <p:spPr>
          <a:xfrm>
            <a:off x="2865821" y="4834378"/>
            <a:ext cx="1195388" cy="1196975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family</a:t>
            </a:r>
          </a:p>
        </p:txBody>
      </p:sp>
      <p:sp>
        <p:nvSpPr>
          <p:cNvPr id="12" name="Oval 11">
            <a:extLst/>
          </p:cNvPr>
          <p:cNvSpPr/>
          <p:nvPr/>
        </p:nvSpPr>
        <p:spPr>
          <a:xfrm>
            <a:off x="3823470" y="3247231"/>
            <a:ext cx="1266825" cy="1251744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weight</a:t>
            </a:r>
          </a:p>
        </p:txBody>
      </p:sp>
      <p:sp>
        <p:nvSpPr>
          <p:cNvPr id="13" name="Oval 12">
            <a:extLst/>
          </p:cNvPr>
          <p:cNvSpPr/>
          <p:nvPr/>
        </p:nvSpPr>
        <p:spPr>
          <a:xfrm>
            <a:off x="4980756" y="1790700"/>
            <a:ext cx="1195387" cy="1195387"/>
          </a:xfrm>
          <a:prstGeom prst="ellipse">
            <a:avLst/>
          </a:prstGeom>
          <a:solidFill>
            <a:srgbClr val="954E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skin colour</a:t>
            </a:r>
          </a:p>
        </p:txBody>
      </p:sp>
      <p:sp>
        <p:nvSpPr>
          <p:cNvPr id="14" name="Oval 13">
            <a:extLst/>
          </p:cNvPr>
          <p:cNvSpPr/>
          <p:nvPr/>
        </p:nvSpPr>
        <p:spPr>
          <a:xfrm>
            <a:off x="4991375" y="4346575"/>
            <a:ext cx="1535112" cy="1590675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what we find easy to do</a:t>
            </a:r>
          </a:p>
        </p:txBody>
      </p:sp>
      <p:sp>
        <p:nvSpPr>
          <p:cNvPr id="15" name="Oval 14">
            <a:extLst/>
          </p:cNvPr>
          <p:cNvSpPr/>
          <p:nvPr/>
        </p:nvSpPr>
        <p:spPr>
          <a:xfrm>
            <a:off x="6567488" y="1549400"/>
            <a:ext cx="1835150" cy="1836738"/>
          </a:xfrm>
          <a:prstGeom prst="ellipse">
            <a:avLst/>
          </a:prstGeom>
          <a:solidFill>
            <a:srgbClr val="23A7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/>
              <a:t>what we find tricky to do</a:t>
            </a:r>
          </a:p>
        </p:txBody>
      </p:sp>
      <p:sp>
        <p:nvSpPr>
          <p:cNvPr id="17" name="Oval 16">
            <a:extLst/>
          </p:cNvPr>
          <p:cNvSpPr/>
          <p:nvPr/>
        </p:nvSpPr>
        <p:spPr>
          <a:xfrm>
            <a:off x="6780213" y="4524375"/>
            <a:ext cx="1731962" cy="1731963"/>
          </a:xfrm>
          <a:prstGeom prst="ellipse">
            <a:avLst/>
          </a:prstGeom>
          <a:solidFill>
            <a:schemeClr val="bg1"/>
          </a:solidFill>
          <a:ln w="38100">
            <a:solidFill>
              <a:srgbClr val="DE1E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dirty="0">
                <a:solidFill>
                  <a:schemeClr val="tx1"/>
                </a:solidFill>
              </a:rPr>
              <a:t>Can you think of anymore?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9" grpId="0" animBg="1"/>
      <p:bldP spid="11" grpId="0" animBg="1"/>
      <p:bldP spid="12" grpId="0" animBg="1"/>
      <p:bldP spid="13" grpId="0" animBg="1"/>
      <p:bldP spid="14" grpId="1" animBg="1"/>
      <p:bldP spid="15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>
                <a:latin typeface="Twinkl" pitchFamily="2" charset="0"/>
              </a:rPr>
              <a:t>What Is Anti-Bullying Week?</a:t>
            </a:r>
            <a:endParaRPr lang="en-GB" altLang="en-US"/>
          </a:p>
        </p:txBody>
      </p:sp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1937037" y="1773237"/>
            <a:ext cx="38013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It is an annual event that is held every November.</a:t>
            </a:r>
          </a:p>
        </p:txBody>
      </p:sp>
      <p:sp>
        <p:nvSpPr>
          <p:cNvPr id="16388" name="Rectangle 3"/>
          <p:cNvSpPr>
            <a:spLocks noChangeArrowheads="1"/>
          </p:cNvSpPr>
          <p:nvPr/>
        </p:nvSpPr>
        <p:spPr bwMode="auto">
          <a:xfrm>
            <a:off x="1937037" y="2741612"/>
            <a:ext cx="336981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It is an event that takes place in schools.</a:t>
            </a:r>
          </a:p>
        </p:txBody>
      </p:sp>
      <p:sp>
        <p:nvSpPr>
          <p:cNvPr id="16389" name="Rectangle 4"/>
          <p:cNvSpPr>
            <a:spLocks noChangeArrowheads="1"/>
          </p:cNvSpPr>
          <p:nvPr/>
        </p:nvSpPr>
        <p:spPr bwMode="auto">
          <a:xfrm>
            <a:off x="1937037" y="3832225"/>
            <a:ext cx="29999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chemeClr val="tx1"/>
                </a:solidFill>
              </a:rPr>
              <a:t>It aims to raise awareness of bullying.</a:t>
            </a:r>
          </a:p>
        </p:txBody>
      </p:sp>
      <p:sp>
        <p:nvSpPr>
          <p:cNvPr id="6" name="1">
            <a:extLst/>
          </p:cNvPr>
          <p:cNvSpPr/>
          <p:nvPr/>
        </p:nvSpPr>
        <p:spPr>
          <a:xfrm>
            <a:off x="900400" y="1473200"/>
            <a:ext cx="887412" cy="885825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400" b="1" dirty="0"/>
              <a:t>?</a:t>
            </a:r>
          </a:p>
        </p:txBody>
      </p:sp>
      <p:sp>
        <p:nvSpPr>
          <p:cNvPr id="7" name="1">
            <a:extLst/>
          </p:cNvPr>
          <p:cNvSpPr/>
          <p:nvPr/>
        </p:nvSpPr>
        <p:spPr>
          <a:xfrm>
            <a:off x="900400" y="2520950"/>
            <a:ext cx="887412" cy="885825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400" b="1" dirty="0"/>
              <a:t>?</a:t>
            </a:r>
          </a:p>
        </p:txBody>
      </p:sp>
      <p:sp>
        <p:nvSpPr>
          <p:cNvPr id="8" name="1">
            <a:extLst/>
          </p:cNvPr>
          <p:cNvSpPr/>
          <p:nvPr/>
        </p:nvSpPr>
        <p:spPr>
          <a:xfrm>
            <a:off x="911512" y="3573462"/>
            <a:ext cx="885825" cy="887413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4400" b="1" dirty="0"/>
              <a:t>?</a:t>
            </a:r>
          </a:p>
        </p:txBody>
      </p:sp>
      <p:pic>
        <p:nvPicPr>
          <p:cNvPr id="15369" name="Picture 8">
            <a:extLst/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7" t="21404" r="26755" b="21925"/>
          <a:stretch>
            <a:fillRect/>
          </a:stretch>
        </p:blipFill>
        <p:spPr bwMode="auto">
          <a:xfrm>
            <a:off x="5573982" y="3387943"/>
            <a:ext cx="2592387" cy="2089413"/>
          </a:xfrm>
          <a:prstGeom prst="round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5573982" y="5620594"/>
            <a:ext cx="25923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cs typeface="Sassoon Infant Rg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600" dirty="0">
                <a:solidFill>
                  <a:schemeClr val="tx1"/>
                </a:solidFill>
                <a:latin typeface="Tuffy" panose="020B0603060100000000" pitchFamily="34" charset="0"/>
              </a:rPr>
              <a:t>Photo courtesy of Working Word (@flickr.com) - granted under creative commons licence - attribution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/>
          </p:cNvPr>
          <p:cNvSpPr/>
          <p:nvPr/>
        </p:nvSpPr>
        <p:spPr>
          <a:xfrm>
            <a:off x="603250" y="1385888"/>
            <a:ext cx="7837488" cy="3327400"/>
          </a:xfrm>
          <a:prstGeom prst="roundRect">
            <a:avLst>
              <a:gd name="adj" fmla="val 2663"/>
            </a:avLst>
          </a:prstGeom>
          <a:solidFill>
            <a:srgbClr val="C5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7411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dirty="0">
                <a:latin typeface="Twinkl" pitchFamily="2" charset="0"/>
              </a:rPr>
              <a:t>Anti-Bullying Week 2020</a:t>
            </a:r>
            <a:endParaRPr lang="en-GB" altLang="en-US" dirty="0"/>
          </a:p>
        </p:txBody>
      </p:sp>
      <p:sp>
        <p:nvSpPr>
          <p:cNvPr id="3" name="Rectangle 2">
            <a:extLst/>
          </p:cNvPr>
          <p:cNvSpPr/>
          <p:nvPr/>
        </p:nvSpPr>
        <p:spPr>
          <a:xfrm>
            <a:off x="693738" y="1582738"/>
            <a:ext cx="7837487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GB" dirty="0">
                <a:solidFill>
                  <a:schemeClr val="dk1"/>
                </a:solidFill>
                <a:sym typeface="Arial"/>
              </a:rPr>
              <a:t>In 2020, Anti-Bullying Week is between Monday 16</a:t>
            </a:r>
            <a:r>
              <a:rPr lang="en-GB" baseline="30000" dirty="0">
                <a:solidFill>
                  <a:schemeClr val="dk1"/>
                </a:solidFill>
                <a:sym typeface="Arial"/>
              </a:rPr>
              <a:t>th</a:t>
            </a:r>
            <a:r>
              <a:rPr lang="en-GB" dirty="0">
                <a:solidFill>
                  <a:schemeClr val="dk1"/>
                </a:solidFill>
                <a:sym typeface="Arial"/>
              </a:rPr>
              <a:t> and Friday </a:t>
            </a:r>
            <a:br>
              <a:rPr lang="en-GB" dirty="0">
                <a:solidFill>
                  <a:schemeClr val="dk1"/>
                </a:solidFill>
                <a:sym typeface="Arial"/>
              </a:rPr>
            </a:br>
            <a:r>
              <a:rPr lang="en-GB" dirty="0" smtClean="0">
                <a:solidFill>
                  <a:schemeClr val="dk1"/>
                </a:solidFill>
                <a:sym typeface="Arial"/>
              </a:rPr>
              <a:t>20</a:t>
            </a:r>
            <a:r>
              <a:rPr lang="en-GB" baseline="30000" dirty="0" smtClean="0">
                <a:solidFill>
                  <a:schemeClr val="dk1"/>
                </a:solidFill>
                <a:sym typeface="Arial"/>
              </a:rPr>
              <a:t>th</a:t>
            </a:r>
            <a:r>
              <a:rPr lang="en-GB" dirty="0" smtClean="0">
                <a:solidFill>
                  <a:schemeClr val="dk1"/>
                </a:solidFill>
                <a:sym typeface="Arial"/>
              </a:rPr>
              <a:t> </a:t>
            </a:r>
            <a:r>
              <a:rPr lang="en-GB" dirty="0">
                <a:solidFill>
                  <a:schemeClr val="dk1"/>
                </a:solidFill>
                <a:sym typeface="Arial"/>
              </a:rPr>
              <a:t>November</a:t>
            </a:r>
            <a:r>
              <a:rPr lang="en-GB" dirty="0" smtClean="0">
                <a:solidFill>
                  <a:schemeClr val="dk1"/>
                </a:solidFill>
                <a:sym typeface="Arial"/>
              </a:rPr>
              <a:t>.</a:t>
            </a:r>
          </a:p>
          <a:p>
            <a:pPr marL="285750" lvl="0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endParaRPr lang="en-US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lvl="0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  <a:sym typeface="Arial"/>
              </a:rPr>
              <a:t>The theme this year is:</a:t>
            </a:r>
            <a:endParaRPr lang="en-US" dirty="0"/>
          </a:p>
          <a:p>
            <a:pPr marL="285750" lvl="0" indent="-28575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b="1" dirty="0">
                <a:solidFill>
                  <a:schemeClr val="dk1"/>
                </a:solidFill>
              </a:rPr>
              <a:t>United Against Bullying</a:t>
            </a:r>
            <a:endParaRPr lang="en-US" dirty="0"/>
          </a:p>
          <a:p>
            <a:pPr marL="285750" lvl="0" indent="-171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lang="en-US" dirty="0">
              <a:solidFill>
                <a:srgbClr val="FF0000"/>
              </a:solidFill>
              <a:sym typeface="Arial"/>
            </a:endParaRPr>
          </a:p>
          <a:p>
            <a:pPr marL="285750" lvl="0" indent="-2857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dirty="0">
                <a:solidFill>
                  <a:schemeClr val="dk1"/>
                </a:solidFill>
              </a:rPr>
              <a:t>Together we are united against bulling.</a:t>
            </a:r>
            <a:endParaRPr lang="en-US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4360863"/>
            <a:ext cx="1293813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163" y="3868738"/>
            <a:ext cx="1289050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>
            <a:extLst/>
          </p:cNvPr>
          <p:cNvSpPr/>
          <p:nvPr/>
        </p:nvSpPr>
        <p:spPr>
          <a:xfrm>
            <a:off x="700899" y="3724274"/>
            <a:ext cx="5729287" cy="1098551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b="1" dirty="0">
                <a:solidFill>
                  <a:schemeClr val="tx1"/>
                </a:solidFill>
              </a:rPr>
              <a:t>Remember:</a:t>
            </a:r>
          </a:p>
          <a:p>
            <a:pPr lvl="0" algn="just">
              <a:defRPr/>
            </a:pPr>
            <a:r>
              <a:rPr lang="en-GB" dirty="0">
                <a:solidFill>
                  <a:schemeClr val="dk1"/>
                </a:solidFill>
                <a:latin typeface="Twinkl" pitchFamily="2" charset="0"/>
                <a:sym typeface="Arial"/>
              </a:rPr>
              <a:t>We can all make a change by listening, by noticing  and by working together to stop bullying.</a:t>
            </a:r>
            <a:endParaRPr lang="en-GB" dirty="0">
              <a:solidFill>
                <a:schemeClr val="dk1"/>
              </a:solidFill>
              <a:latin typeface="Twinkl" pitchFamily="2" charset="0"/>
              <a:sym typeface="Arial"/>
            </a:endParaRPr>
          </a:p>
        </p:txBody>
      </p:sp>
      <p:sp>
        <p:nvSpPr>
          <p:cNvPr id="12" name="Rectangle 2">
            <a:extLst/>
          </p:cNvPr>
          <p:cNvSpPr/>
          <p:nvPr/>
        </p:nvSpPr>
        <p:spPr>
          <a:xfrm>
            <a:off x="700898" y="4976033"/>
            <a:ext cx="5729288" cy="893504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en-US" dirty="0">
                <a:solidFill>
                  <a:schemeClr val="dk1"/>
                </a:solidFill>
                <a:latin typeface="Twinkl" pitchFamily="2" charset="0"/>
                <a:sym typeface="Arial"/>
              </a:rPr>
              <a:t>Some children may wear odd socks for Anti-Bullying Week. Odd socks show that were are all different</a:t>
            </a:r>
            <a:r>
              <a:rPr lang="en-U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2800">
                <a:latin typeface="Twinkl" pitchFamily="2" charset="0"/>
              </a:rPr>
              <a:t>What Should You Do If You Are Being Bullied?</a:t>
            </a:r>
            <a:endParaRPr lang="en-GB" altLang="en-US" sz="2800"/>
          </a:p>
        </p:txBody>
      </p:sp>
      <p:sp>
        <p:nvSpPr>
          <p:cNvPr id="4" name="Oval 3">
            <a:extLst/>
          </p:cNvPr>
          <p:cNvSpPr/>
          <p:nvPr/>
        </p:nvSpPr>
        <p:spPr>
          <a:xfrm>
            <a:off x="3352675" y="1473200"/>
            <a:ext cx="2120900" cy="2120900"/>
          </a:xfrm>
          <a:prstGeom prst="ellipse">
            <a:avLst/>
          </a:prstGeom>
          <a:solidFill>
            <a:srgbClr val="DE1E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altLang="en-US" sz="2400" b="1" dirty="0"/>
              <a:t>Tell someone!</a:t>
            </a:r>
            <a:endParaRPr lang="en-GB" sz="2400" b="1" dirty="0"/>
          </a:p>
        </p:txBody>
      </p:sp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4132038" y="2822891"/>
            <a:ext cx="4572000" cy="3333560"/>
            <a:chOff x="4235380" y="3085185"/>
            <a:chExt cx="4572000" cy="3332998"/>
          </a:xfrm>
        </p:grpSpPr>
        <p:sp>
          <p:nvSpPr>
            <p:cNvPr id="18440" name="Rectangle 5"/>
            <p:cNvSpPr>
              <a:spLocks noChangeArrowheads="1"/>
            </p:cNvSpPr>
            <p:nvPr/>
          </p:nvSpPr>
          <p:spPr bwMode="auto">
            <a:xfrm>
              <a:off x="4235380" y="5495163"/>
              <a:ext cx="4572000" cy="9230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Sassoon Infant Rg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Sassoon Infant Rg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>
                  <a:solidFill>
                    <a:schemeClr val="tx1"/>
                  </a:solidFill>
                </a:rPr>
                <a:t>Even if it’s not you being bullied, help other people around you. </a:t>
              </a:r>
              <a:r>
                <a:rPr lang="en-GB" altLang="en-US" dirty="0">
                  <a:solidFill>
                    <a:schemeClr val="tx1"/>
                  </a:solidFill>
                </a:rPr>
                <a:t>Ask if they are OK or if they need something.</a:t>
              </a:r>
            </a:p>
          </p:txBody>
        </p:sp>
        <p:pic>
          <p:nvPicPr>
            <p:cNvPr id="18441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313985" y="3085185"/>
              <a:ext cx="2414789" cy="2255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901575" y="1631950"/>
            <a:ext cx="3089275" cy="4370388"/>
            <a:chOff x="856902" y="1632621"/>
            <a:chExt cx="3089307" cy="4370374"/>
          </a:xfrm>
        </p:grpSpPr>
        <p:sp>
          <p:nvSpPr>
            <p:cNvPr id="18438" name="Rectangle 4"/>
            <p:cNvSpPr>
              <a:spLocks noChangeArrowheads="1"/>
            </p:cNvSpPr>
            <p:nvPr/>
          </p:nvSpPr>
          <p:spPr bwMode="auto">
            <a:xfrm>
              <a:off x="856902" y="5633663"/>
              <a:ext cx="308930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>
                  <a:solidFill>
                    <a:srgbClr val="1C1C1C"/>
                  </a:solidFill>
                  <a:latin typeface="Twinkl" pitchFamily="2" charset="0"/>
                  <a:cs typeface="Sassoon Infant Rg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1C1C1C"/>
                  </a:solidFill>
                  <a:latin typeface="Twinkl" pitchFamily="2" charset="0"/>
                  <a:cs typeface="Sassoon Infant Rg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400">
                  <a:solidFill>
                    <a:srgbClr val="1C1C1C"/>
                  </a:solidFill>
                  <a:latin typeface="Twinkl" pitchFamily="2" charset="0"/>
                  <a:cs typeface="Sassoon Infant Rg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dirty="0">
                  <a:solidFill>
                    <a:schemeClr val="tx1"/>
                  </a:solidFill>
                </a:rPr>
                <a:t>Somebody can always help. </a:t>
              </a:r>
            </a:p>
          </p:txBody>
        </p:sp>
        <p:pic>
          <p:nvPicPr>
            <p:cNvPr id="18439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1322540" y="1632621"/>
              <a:ext cx="1844298" cy="3921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C2D07FF1-3EB1-4D9E-84F9-D2450425A22C}" vid="{819F8316-0E89-457C-B2A7-A168B6D0BF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347</TotalTime>
  <Words>525</Words>
  <Application>Microsoft Office PowerPoint</Application>
  <PresentationFormat>On-screen Show (4:3)</PresentationFormat>
  <Paragraphs>89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Sassoon Infant Rg</vt:lpstr>
      <vt:lpstr>Calibri</vt:lpstr>
      <vt:lpstr>MS PGothic</vt:lpstr>
      <vt:lpstr>Tuffy</vt:lpstr>
      <vt:lpstr>Twinkl</vt:lpstr>
      <vt:lpstr>Twinkl SemiBold</vt:lpstr>
      <vt:lpstr>Arial</vt:lpstr>
      <vt:lpstr>Office Theme</vt:lpstr>
      <vt:lpstr>PowerPoint Presentation</vt:lpstr>
      <vt:lpstr>PowerPoint Presentation</vt:lpstr>
      <vt:lpstr>What Do You Know about Bullying?</vt:lpstr>
      <vt:lpstr>What Is Bullying?</vt:lpstr>
      <vt:lpstr>Why Does Bullying Happen?</vt:lpstr>
      <vt:lpstr>We Are All Different</vt:lpstr>
      <vt:lpstr>What Is Anti-Bullying Week?</vt:lpstr>
      <vt:lpstr>Anti-Bullying Week 2020</vt:lpstr>
      <vt:lpstr>What Should You Do If You Are Being Bullied?</vt:lpstr>
      <vt:lpstr>True or False?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Claire Kerekes</dc:creator>
  <cp:lastModifiedBy>Joseph Hayward</cp:lastModifiedBy>
  <cp:revision>53</cp:revision>
  <dcterms:created xsi:type="dcterms:W3CDTF">2017-11-02T11:39:24Z</dcterms:created>
  <dcterms:modified xsi:type="dcterms:W3CDTF">2020-09-15T11:31:14Z</dcterms:modified>
</cp:coreProperties>
</file>